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4" r:id="rId19"/>
    <p:sldId id="275" r:id="rId20"/>
    <p:sldId id="273" r:id="rId21"/>
    <p:sldId id="276" r:id="rId22"/>
    <p:sldId id="277" r:id="rId23"/>
    <p:sldId id="279" r:id="rId24"/>
    <p:sldId id="280" r:id="rId25"/>
    <p:sldId id="278" r:id="rId26"/>
    <p:sldId id="281" r:id="rId27"/>
    <p:sldId id="282" r:id="rId28"/>
    <p:sldId id="283"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9B4843E-2A9E-425A-9BBD-42D51E45D283}">
          <p14:sldIdLst>
            <p14:sldId id="256"/>
            <p14:sldId id="257"/>
            <p14:sldId id="258"/>
            <p14:sldId id="259"/>
            <p14:sldId id="260"/>
            <p14:sldId id="261"/>
            <p14:sldId id="262"/>
          </p14:sldIdLst>
        </p14:section>
        <p14:section name="Untitled Section" id="{7513DFE9-D717-4733-BBA7-A4559F9373D9}">
          <p14:sldIdLst>
            <p14:sldId id="263"/>
            <p14:sldId id="264"/>
            <p14:sldId id="265"/>
            <p14:sldId id="266"/>
            <p14:sldId id="267"/>
            <p14:sldId id="268"/>
            <p14:sldId id="269"/>
            <p14:sldId id="270"/>
            <p14:sldId id="271"/>
            <p14:sldId id="272"/>
            <p14:sldId id="274"/>
            <p14:sldId id="275"/>
            <p14:sldId id="273"/>
            <p14:sldId id="276"/>
            <p14:sldId id="277"/>
            <p14:sldId id="279"/>
            <p14:sldId id="280"/>
            <p14:sldId id="278"/>
            <p14:sldId id="281"/>
            <p14:sldId id="282"/>
            <p14:sldId id="28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5" autoAdjust="0"/>
    <p:restoredTop sz="94660"/>
  </p:normalViewPr>
  <p:slideViewPr>
    <p:cSldViewPr snapToGrid="0">
      <p:cViewPr varScale="1">
        <p:scale>
          <a:sx n="72" d="100"/>
          <a:sy n="72" d="100"/>
        </p:scale>
        <p:origin x="53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89DE3CE-0346-48DE-953C-1C728378A565}" type="datetimeFigureOut">
              <a:rPr lang="en-US" smtClean="0"/>
              <a:t>16-Apr-23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599287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9DE3CE-0346-48DE-953C-1C728378A565}" type="datetimeFigureOut">
              <a:rPr lang="en-US" smtClean="0"/>
              <a:t>16-Apr-23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3157407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89DE3CE-0346-48DE-953C-1C728378A565}" type="datetimeFigureOut">
              <a:rPr lang="en-US" smtClean="0"/>
              <a:t>16-Apr-23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17870134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89DE3CE-0346-48DE-953C-1C728378A565}" type="datetimeFigureOut">
              <a:rPr lang="en-US" smtClean="0"/>
              <a:t>16-Apr-23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A7AC6B-61C9-4B0D-8351-571AD015F0A7}"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525171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9DE3CE-0346-48DE-953C-1C728378A565}" type="datetimeFigureOut">
              <a:rPr lang="en-US" smtClean="0"/>
              <a:t>16-Apr-23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29801875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89DE3CE-0346-48DE-953C-1C728378A565}" type="datetimeFigureOut">
              <a:rPr lang="en-US" smtClean="0"/>
              <a:t>16-Apr-23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3530503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89DE3CE-0346-48DE-953C-1C728378A565}" type="datetimeFigureOut">
              <a:rPr lang="en-US" smtClean="0"/>
              <a:t>16-Apr-23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16877288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9DE3CE-0346-48DE-953C-1C728378A565}" type="datetimeFigureOut">
              <a:rPr lang="en-US" smtClean="0"/>
              <a:t>16-Apr-23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3657932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9DE3CE-0346-48DE-953C-1C728378A565}" type="datetimeFigureOut">
              <a:rPr lang="en-US" smtClean="0"/>
              <a:t>16-Apr-23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1339649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D89DE3CE-0346-48DE-953C-1C728378A565}" type="datetimeFigureOut">
              <a:rPr lang="en-US" smtClean="0"/>
              <a:t>16-Apr-23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16867431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9DE3CE-0346-48DE-953C-1C728378A565}" type="datetimeFigureOut">
              <a:rPr lang="en-US" smtClean="0"/>
              <a:t>16-Apr-23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1721087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89DE3CE-0346-48DE-953C-1C728378A565}" type="datetimeFigureOut">
              <a:rPr lang="en-US" smtClean="0"/>
              <a:t>16-Apr-23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4950046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9DE3CE-0346-48DE-953C-1C728378A565}" type="datetimeFigureOut">
              <a:rPr lang="en-US" smtClean="0"/>
              <a:t>16-Apr-23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34638365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D89DE3CE-0346-48DE-953C-1C728378A565}" type="datetimeFigureOut">
              <a:rPr lang="en-US" smtClean="0"/>
              <a:t>16-Apr-23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3194004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89DE3CE-0346-48DE-953C-1C728378A565}" type="datetimeFigureOut">
              <a:rPr lang="en-US" smtClean="0"/>
              <a:t>16-Apr-23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2531088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D89DE3CE-0346-48DE-953C-1C728378A565}" type="datetimeFigureOut">
              <a:rPr lang="en-US" smtClean="0"/>
              <a:t>16-Apr-23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66401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9DE3CE-0346-48DE-953C-1C728378A565}" type="datetimeFigureOut">
              <a:rPr lang="en-US" smtClean="0"/>
              <a:t>16-Apr-23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A7AC6B-61C9-4B0D-8351-571AD015F0A7}" type="slidenum">
              <a:rPr lang="en-US" smtClean="0"/>
              <a:t>‹#›</a:t>
            </a:fld>
            <a:endParaRPr lang="en-US"/>
          </a:p>
        </p:txBody>
      </p:sp>
    </p:spTree>
    <p:extLst>
      <p:ext uri="{BB962C8B-B14F-4D97-AF65-F5344CB8AC3E}">
        <p14:creationId xmlns:p14="http://schemas.microsoft.com/office/powerpoint/2010/main" val="2887079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89DE3CE-0346-48DE-953C-1C728378A565}" type="datetimeFigureOut">
              <a:rPr lang="en-US" smtClean="0"/>
              <a:t>16-Apr-23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9A7AC6B-61C9-4B0D-8351-571AD015F0A7}" type="slidenum">
              <a:rPr lang="en-US" smtClean="0"/>
              <a:t>‹#›</a:t>
            </a:fld>
            <a:endParaRPr lang="en-US"/>
          </a:p>
        </p:txBody>
      </p:sp>
    </p:spTree>
    <p:extLst>
      <p:ext uri="{BB962C8B-B14F-4D97-AF65-F5344CB8AC3E}">
        <p14:creationId xmlns:p14="http://schemas.microsoft.com/office/powerpoint/2010/main" val="207463817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23BF9-FA60-4B61-8B85-137BB2FD47AC}"/>
              </a:ext>
            </a:extLst>
          </p:cNvPr>
          <p:cNvSpPr>
            <a:spLocks noGrp="1"/>
          </p:cNvSpPr>
          <p:nvPr>
            <p:ph type="ctrTitle"/>
          </p:nvPr>
        </p:nvSpPr>
        <p:spPr/>
        <p:txBody>
          <a:bodyPr/>
          <a:lstStyle/>
          <a:p>
            <a:r>
              <a:rPr lang="en-US" dirty="0"/>
              <a:t>Network Scan Report for Smart Life Limited</a:t>
            </a:r>
          </a:p>
        </p:txBody>
      </p:sp>
      <p:sp>
        <p:nvSpPr>
          <p:cNvPr id="3" name="Subtitle 2">
            <a:extLst>
              <a:ext uri="{FF2B5EF4-FFF2-40B4-BE49-F238E27FC236}">
                <a16:creationId xmlns:a16="http://schemas.microsoft.com/office/drawing/2014/main" id="{2F53F2C5-BE21-4451-8225-4E8A5ACCD02C}"/>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59225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25B9F-EA1F-4AAF-897A-2D078BC19194}"/>
              </a:ext>
            </a:extLst>
          </p:cNvPr>
          <p:cNvSpPr>
            <a:spLocks noGrp="1"/>
          </p:cNvSpPr>
          <p:nvPr>
            <p:ph type="title"/>
          </p:nvPr>
        </p:nvSpPr>
        <p:spPr/>
        <p:txBody>
          <a:bodyPr/>
          <a:lstStyle/>
          <a:p>
            <a:r>
              <a:rPr lang="en-US" dirty="0"/>
              <a:t>Banner Grabbing</a:t>
            </a:r>
          </a:p>
        </p:txBody>
      </p:sp>
      <p:sp>
        <p:nvSpPr>
          <p:cNvPr id="3" name="Content Placeholder 2">
            <a:extLst>
              <a:ext uri="{FF2B5EF4-FFF2-40B4-BE49-F238E27FC236}">
                <a16:creationId xmlns:a16="http://schemas.microsoft.com/office/drawing/2014/main" id="{D59E606E-D6C1-4061-B073-8E129D2A72F6}"/>
              </a:ext>
            </a:extLst>
          </p:cNvPr>
          <p:cNvSpPr>
            <a:spLocks noGrp="1"/>
          </p:cNvSpPr>
          <p:nvPr>
            <p:ph idx="1"/>
          </p:nvPr>
        </p:nvSpPr>
        <p:spPr/>
        <p:txBody>
          <a:bodyPr/>
          <a:lstStyle/>
          <a:p>
            <a:r>
              <a:rPr lang="en-US" dirty="0"/>
              <a:t>Banner grabbing was performed to gather information about the versions and types of services running on open ports.</a:t>
            </a:r>
          </a:p>
          <a:p>
            <a:endParaRPr lang="en-US" dirty="0"/>
          </a:p>
        </p:txBody>
      </p:sp>
      <p:pic>
        <p:nvPicPr>
          <p:cNvPr id="4" name="Picture 3">
            <a:extLst>
              <a:ext uri="{FF2B5EF4-FFF2-40B4-BE49-F238E27FC236}">
                <a16:creationId xmlns:a16="http://schemas.microsoft.com/office/drawing/2014/main" id="{B102AFB4-D9DF-40CF-9F56-C4486BE5BDF2}"/>
              </a:ext>
            </a:extLst>
          </p:cNvPr>
          <p:cNvPicPr>
            <a:picLocks noChangeAspect="1"/>
          </p:cNvPicPr>
          <p:nvPr/>
        </p:nvPicPr>
        <p:blipFill>
          <a:blip r:embed="rId2"/>
          <a:stretch>
            <a:fillRect/>
          </a:stretch>
        </p:blipFill>
        <p:spPr>
          <a:xfrm>
            <a:off x="3771278" y="3238500"/>
            <a:ext cx="3933825" cy="2209800"/>
          </a:xfrm>
          <a:prstGeom prst="rect">
            <a:avLst/>
          </a:prstGeom>
        </p:spPr>
      </p:pic>
    </p:spTree>
    <p:extLst>
      <p:ext uri="{BB962C8B-B14F-4D97-AF65-F5344CB8AC3E}">
        <p14:creationId xmlns:p14="http://schemas.microsoft.com/office/powerpoint/2010/main" val="87141147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EE19B-3659-4846-85C9-FB37C6262E3E}"/>
              </a:ext>
            </a:extLst>
          </p:cNvPr>
          <p:cNvSpPr>
            <a:spLocks noGrp="1"/>
          </p:cNvSpPr>
          <p:nvPr>
            <p:ph type="title"/>
          </p:nvPr>
        </p:nvSpPr>
        <p:spPr/>
        <p:txBody>
          <a:bodyPr/>
          <a:lstStyle/>
          <a:p>
            <a:r>
              <a:rPr lang="en-US" dirty="0"/>
              <a:t>OS Fingerprinting:</a:t>
            </a:r>
          </a:p>
        </p:txBody>
      </p:sp>
      <p:sp>
        <p:nvSpPr>
          <p:cNvPr id="3" name="Content Placeholder 2">
            <a:extLst>
              <a:ext uri="{FF2B5EF4-FFF2-40B4-BE49-F238E27FC236}">
                <a16:creationId xmlns:a16="http://schemas.microsoft.com/office/drawing/2014/main" id="{CA66F8FA-C3D1-4658-8560-465FF3EA3479}"/>
              </a:ext>
            </a:extLst>
          </p:cNvPr>
          <p:cNvSpPr>
            <a:spLocks noGrp="1"/>
          </p:cNvSpPr>
          <p:nvPr>
            <p:ph idx="1"/>
          </p:nvPr>
        </p:nvSpPr>
        <p:spPr>
          <a:xfrm>
            <a:off x="437323" y="1973405"/>
            <a:ext cx="9613512" cy="4431877"/>
          </a:xfrm>
        </p:spPr>
        <p:txBody>
          <a:bodyPr/>
          <a:lstStyle/>
          <a:p>
            <a:r>
              <a:rPr lang="en-US" dirty="0"/>
              <a:t>OS fingerprinting was used to determine the operating systems running on each host.</a:t>
            </a:r>
          </a:p>
          <a:p>
            <a:endParaRPr lang="en-US" dirty="0"/>
          </a:p>
        </p:txBody>
      </p:sp>
      <p:pic>
        <p:nvPicPr>
          <p:cNvPr id="7" name="Picture 6">
            <a:extLst>
              <a:ext uri="{FF2B5EF4-FFF2-40B4-BE49-F238E27FC236}">
                <a16:creationId xmlns:a16="http://schemas.microsoft.com/office/drawing/2014/main" id="{0A215F38-591D-42D9-882C-D902ED8F30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2856" y="2882200"/>
            <a:ext cx="6051231" cy="3406843"/>
          </a:xfrm>
          <a:prstGeom prst="rect">
            <a:avLst/>
          </a:prstGeom>
        </p:spPr>
      </p:pic>
    </p:spTree>
    <p:extLst>
      <p:ext uri="{BB962C8B-B14F-4D97-AF65-F5344CB8AC3E}">
        <p14:creationId xmlns:p14="http://schemas.microsoft.com/office/powerpoint/2010/main" val="2972387874"/>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306A7-EA72-4218-B03A-53D24A2531A7}"/>
              </a:ext>
            </a:extLst>
          </p:cNvPr>
          <p:cNvSpPr>
            <a:spLocks noGrp="1"/>
          </p:cNvSpPr>
          <p:nvPr>
            <p:ph type="title"/>
          </p:nvPr>
        </p:nvSpPr>
        <p:spPr/>
        <p:txBody>
          <a:bodyPr/>
          <a:lstStyle/>
          <a:p>
            <a:r>
              <a:rPr lang="en-US" dirty="0"/>
              <a:t>Network Mapping</a:t>
            </a:r>
          </a:p>
        </p:txBody>
      </p:sp>
      <p:sp>
        <p:nvSpPr>
          <p:cNvPr id="3" name="Content Placeholder 2">
            <a:extLst>
              <a:ext uri="{FF2B5EF4-FFF2-40B4-BE49-F238E27FC236}">
                <a16:creationId xmlns:a16="http://schemas.microsoft.com/office/drawing/2014/main" id="{72D1392F-7981-411A-9272-8920091C4A05}"/>
              </a:ext>
            </a:extLst>
          </p:cNvPr>
          <p:cNvSpPr>
            <a:spLocks noGrp="1"/>
          </p:cNvSpPr>
          <p:nvPr>
            <p:ph idx="1"/>
          </p:nvPr>
        </p:nvSpPr>
        <p:spPr/>
        <p:txBody>
          <a:bodyPr/>
          <a:lstStyle/>
          <a:p>
            <a:r>
              <a:rPr lang="en-US" dirty="0"/>
              <a:t>Network mapping techniques were used to create a map of the network topology, including identifying routers, switches, and other network devices.</a:t>
            </a:r>
          </a:p>
          <a:p>
            <a:pPr marL="0" indent="0">
              <a:buNone/>
            </a:pPr>
            <a:endParaRPr lang="en-US" dirty="0"/>
          </a:p>
        </p:txBody>
      </p:sp>
      <p:pic>
        <p:nvPicPr>
          <p:cNvPr id="4" name="Picture 3">
            <a:extLst>
              <a:ext uri="{FF2B5EF4-FFF2-40B4-BE49-F238E27FC236}">
                <a16:creationId xmlns:a16="http://schemas.microsoft.com/office/drawing/2014/main" id="{0BC644A9-73E0-4C50-98F2-8158F5DA5D6E}"/>
              </a:ext>
            </a:extLst>
          </p:cNvPr>
          <p:cNvPicPr>
            <a:picLocks noChangeAspect="1"/>
          </p:cNvPicPr>
          <p:nvPr/>
        </p:nvPicPr>
        <p:blipFill>
          <a:blip r:embed="rId2"/>
          <a:stretch>
            <a:fillRect/>
          </a:stretch>
        </p:blipFill>
        <p:spPr>
          <a:xfrm>
            <a:off x="3326296" y="3101008"/>
            <a:ext cx="5035826" cy="3147391"/>
          </a:xfrm>
          <a:prstGeom prst="rect">
            <a:avLst/>
          </a:prstGeom>
        </p:spPr>
      </p:pic>
    </p:spTree>
    <p:extLst>
      <p:ext uri="{BB962C8B-B14F-4D97-AF65-F5344CB8AC3E}">
        <p14:creationId xmlns:p14="http://schemas.microsoft.com/office/powerpoint/2010/main" val="238989694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EA86B-AFA2-4E47-9893-2078DC069F0A}"/>
              </a:ext>
            </a:extLst>
          </p:cNvPr>
          <p:cNvSpPr>
            <a:spLocks noGrp="1"/>
          </p:cNvSpPr>
          <p:nvPr>
            <p:ph type="title"/>
          </p:nvPr>
        </p:nvSpPr>
        <p:spPr/>
        <p:txBody>
          <a:bodyPr/>
          <a:lstStyle/>
          <a:p>
            <a:r>
              <a:rPr lang="en-US" dirty="0"/>
              <a:t>Findings:</a:t>
            </a:r>
          </a:p>
        </p:txBody>
      </p:sp>
      <p:sp>
        <p:nvSpPr>
          <p:cNvPr id="3" name="Content Placeholder 2">
            <a:extLst>
              <a:ext uri="{FF2B5EF4-FFF2-40B4-BE49-F238E27FC236}">
                <a16:creationId xmlns:a16="http://schemas.microsoft.com/office/drawing/2014/main" id="{A7AC80A9-4111-4712-B57E-D50268934BA9}"/>
              </a:ext>
            </a:extLst>
          </p:cNvPr>
          <p:cNvSpPr>
            <a:spLocks noGrp="1"/>
          </p:cNvSpPr>
          <p:nvPr>
            <p:ph idx="1"/>
          </p:nvPr>
        </p:nvSpPr>
        <p:spPr/>
        <p:txBody>
          <a:bodyPr/>
          <a:lstStyle/>
          <a:p>
            <a:r>
              <a:rPr lang="en-US" dirty="0"/>
              <a:t>The network scan revealed the following findings:</a:t>
            </a:r>
          </a:p>
        </p:txBody>
      </p:sp>
    </p:spTree>
    <p:extLst>
      <p:ext uri="{BB962C8B-B14F-4D97-AF65-F5344CB8AC3E}">
        <p14:creationId xmlns:p14="http://schemas.microsoft.com/office/powerpoint/2010/main" val="23865743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07DFE-B987-492E-8026-063A1587A8CC}"/>
              </a:ext>
            </a:extLst>
          </p:cNvPr>
          <p:cNvSpPr>
            <a:spLocks noGrp="1"/>
          </p:cNvSpPr>
          <p:nvPr>
            <p:ph type="title"/>
          </p:nvPr>
        </p:nvSpPr>
        <p:spPr/>
        <p:txBody>
          <a:bodyPr/>
          <a:lstStyle/>
          <a:p>
            <a:r>
              <a:rPr lang="en-US" dirty="0"/>
              <a:t>Open Ports:</a:t>
            </a:r>
          </a:p>
        </p:txBody>
      </p:sp>
      <p:sp>
        <p:nvSpPr>
          <p:cNvPr id="3" name="Content Placeholder 2">
            <a:extLst>
              <a:ext uri="{FF2B5EF4-FFF2-40B4-BE49-F238E27FC236}">
                <a16:creationId xmlns:a16="http://schemas.microsoft.com/office/drawing/2014/main" id="{27EC4E32-EDDD-4469-B45F-0708F363DD43}"/>
              </a:ext>
            </a:extLst>
          </p:cNvPr>
          <p:cNvSpPr>
            <a:spLocks noGrp="1"/>
          </p:cNvSpPr>
          <p:nvPr>
            <p:ph idx="1"/>
          </p:nvPr>
        </p:nvSpPr>
        <p:spPr/>
        <p:txBody>
          <a:bodyPr/>
          <a:lstStyle/>
          <a:p>
            <a:r>
              <a:rPr lang="en-US" dirty="0"/>
              <a:t>Several hosts had open ports that were accessible from the external network, including port 22 (SSH), port 80 (HTTP), and port 443 (HTTPS).</a:t>
            </a:r>
          </a:p>
          <a:p>
            <a:pPr marL="0" indent="0">
              <a:buNone/>
            </a:pPr>
            <a:endParaRPr lang="en-US" dirty="0"/>
          </a:p>
        </p:txBody>
      </p:sp>
      <p:pic>
        <p:nvPicPr>
          <p:cNvPr id="4" name="Picture 3">
            <a:extLst>
              <a:ext uri="{FF2B5EF4-FFF2-40B4-BE49-F238E27FC236}">
                <a16:creationId xmlns:a16="http://schemas.microsoft.com/office/drawing/2014/main" id="{AD48E2F5-0A95-4C0D-8932-9B9DBA1BAB95}"/>
              </a:ext>
            </a:extLst>
          </p:cNvPr>
          <p:cNvPicPr>
            <a:picLocks noChangeAspect="1"/>
          </p:cNvPicPr>
          <p:nvPr/>
        </p:nvPicPr>
        <p:blipFill>
          <a:blip r:embed="rId2"/>
          <a:stretch>
            <a:fillRect/>
          </a:stretch>
        </p:blipFill>
        <p:spPr>
          <a:xfrm>
            <a:off x="2485818" y="2987951"/>
            <a:ext cx="6372225" cy="3028950"/>
          </a:xfrm>
          <a:prstGeom prst="rect">
            <a:avLst/>
          </a:prstGeom>
        </p:spPr>
      </p:pic>
    </p:spTree>
    <p:extLst>
      <p:ext uri="{BB962C8B-B14F-4D97-AF65-F5344CB8AC3E}">
        <p14:creationId xmlns:p14="http://schemas.microsoft.com/office/powerpoint/2010/main" val="17714115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F55D1-4B3B-46D4-AA82-38367B8B0227}"/>
              </a:ext>
            </a:extLst>
          </p:cNvPr>
          <p:cNvSpPr>
            <a:spLocks noGrp="1"/>
          </p:cNvSpPr>
          <p:nvPr>
            <p:ph type="title"/>
          </p:nvPr>
        </p:nvSpPr>
        <p:spPr/>
        <p:txBody>
          <a:bodyPr/>
          <a:lstStyle/>
          <a:p>
            <a:r>
              <a:rPr lang="en-US" dirty="0"/>
              <a:t>Vulnerabilities:</a:t>
            </a:r>
          </a:p>
        </p:txBody>
      </p:sp>
      <p:sp>
        <p:nvSpPr>
          <p:cNvPr id="3" name="Content Placeholder 2">
            <a:extLst>
              <a:ext uri="{FF2B5EF4-FFF2-40B4-BE49-F238E27FC236}">
                <a16:creationId xmlns:a16="http://schemas.microsoft.com/office/drawing/2014/main" id="{8EDD16A9-519A-4D10-A471-E1637E642585}"/>
              </a:ext>
            </a:extLst>
          </p:cNvPr>
          <p:cNvSpPr>
            <a:spLocks noGrp="1"/>
          </p:cNvSpPr>
          <p:nvPr>
            <p:ph idx="1"/>
          </p:nvPr>
        </p:nvSpPr>
        <p:spPr/>
        <p:txBody>
          <a:bodyPr/>
          <a:lstStyle/>
          <a:p>
            <a:r>
              <a:rPr lang="en-US" dirty="0"/>
              <a:t>The vulnerability scan identified several known vulnerabilities in the operating systems, applications, and services running on the scanned hosts. These vulnerabilities included outdated software versions, missing patches, and default credentials.</a:t>
            </a:r>
          </a:p>
          <a:p>
            <a:pPr marL="0" indent="0">
              <a:buNone/>
            </a:pPr>
            <a:endParaRPr lang="en-US" dirty="0"/>
          </a:p>
        </p:txBody>
      </p:sp>
      <p:pic>
        <p:nvPicPr>
          <p:cNvPr id="4" name="Picture 3">
            <a:extLst>
              <a:ext uri="{FF2B5EF4-FFF2-40B4-BE49-F238E27FC236}">
                <a16:creationId xmlns:a16="http://schemas.microsoft.com/office/drawing/2014/main" id="{196969C7-846C-45C5-B2DB-D11888BEEE0A}"/>
              </a:ext>
            </a:extLst>
          </p:cNvPr>
          <p:cNvPicPr>
            <a:picLocks noChangeAspect="1"/>
          </p:cNvPicPr>
          <p:nvPr/>
        </p:nvPicPr>
        <p:blipFill>
          <a:blip r:embed="rId2"/>
          <a:stretch>
            <a:fillRect/>
          </a:stretch>
        </p:blipFill>
        <p:spPr>
          <a:xfrm>
            <a:off x="4094921" y="3601206"/>
            <a:ext cx="3604592" cy="2931445"/>
          </a:xfrm>
          <a:prstGeom prst="rect">
            <a:avLst/>
          </a:prstGeom>
        </p:spPr>
      </p:pic>
    </p:spTree>
    <p:extLst>
      <p:ext uri="{BB962C8B-B14F-4D97-AF65-F5344CB8AC3E}">
        <p14:creationId xmlns:p14="http://schemas.microsoft.com/office/powerpoint/2010/main" val="2134043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37BDA-9BCF-4081-B9E1-E9F588BDF034}"/>
              </a:ext>
            </a:extLst>
          </p:cNvPr>
          <p:cNvSpPr>
            <a:spLocks noGrp="1"/>
          </p:cNvSpPr>
          <p:nvPr>
            <p:ph type="title"/>
          </p:nvPr>
        </p:nvSpPr>
        <p:spPr/>
        <p:txBody>
          <a:bodyPr/>
          <a:lstStyle/>
          <a:p>
            <a:r>
              <a:rPr lang="en-US" dirty="0"/>
              <a:t>OS Fingerprinting:</a:t>
            </a:r>
          </a:p>
        </p:txBody>
      </p:sp>
      <p:sp>
        <p:nvSpPr>
          <p:cNvPr id="3" name="Content Placeholder 2">
            <a:extLst>
              <a:ext uri="{FF2B5EF4-FFF2-40B4-BE49-F238E27FC236}">
                <a16:creationId xmlns:a16="http://schemas.microsoft.com/office/drawing/2014/main" id="{8EE57F7E-AE59-449D-A971-FF75CBECEAA8}"/>
              </a:ext>
            </a:extLst>
          </p:cNvPr>
          <p:cNvSpPr>
            <a:spLocks noGrp="1"/>
          </p:cNvSpPr>
          <p:nvPr>
            <p:ph idx="1"/>
          </p:nvPr>
        </p:nvSpPr>
        <p:spPr/>
        <p:txBody>
          <a:bodyPr/>
          <a:lstStyle/>
          <a:p>
            <a:r>
              <a:rPr lang="en-US" dirty="0"/>
              <a:t>The OS fingerprinting results indicated that most of the hosts were running Linux-based operating systems, including Ubuntu, CentOS, and Debian.</a:t>
            </a:r>
          </a:p>
          <a:p>
            <a:pPr marL="0" indent="0">
              <a:buNone/>
            </a:pPr>
            <a:endParaRPr lang="en-US" dirty="0"/>
          </a:p>
        </p:txBody>
      </p:sp>
      <p:pic>
        <p:nvPicPr>
          <p:cNvPr id="4" name="Picture 3">
            <a:extLst>
              <a:ext uri="{FF2B5EF4-FFF2-40B4-BE49-F238E27FC236}">
                <a16:creationId xmlns:a16="http://schemas.microsoft.com/office/drawing/2014/main" id="{2D9A93FB-3A73-4070-8433-7C0827ADCAB5}"/>
              </a:ext>
            </a:extLst>
          </p:cNvPr>
          <p:cNvPicPr>
            <a:picLocks noChangeAspect="1"/>
          </p:cNvPicPr>
          <p:nvPr/>
        </p:nvPicPr>
        <p:blipFill>
          <a:blip r:embed="rId2"/>
          <a:stretch>
            <a:fillRect/>
          </a:stretch>
        </p:blipFill>
        <p:spPr>
          <a:xfrm>
            <a:off x="4333461" y="3328632"/>
            <a:ext cx="2462212" cy="3119437"/>
          </a:xfrm>
          <a:prstGeom prst="rect">
            <a:avLst/>
          </a:prstGeom>
        </p:spPr>
      </p:pic>
    </p:spTree>
    <p:extLst>
      <p:ext uri="{BB962C8B-B14F-4D97-AF65-F5344CB8AC3E}">
        <p14:creationId xmlns:p14="http://schemas.microsoft.com/office/powerpoint/2010/main" val="26692447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5CE16-2A26-4BB5-9716-F25977B89160}"/>
              </a:ext>
            </a:extLst>
          </p:cNvPr>
          <p:cNvSpPr>
            <a:spLocks noGrp="1"/>
          </p:cNvSpPr>
          <p:nvPr>
            <p:ph type="title"/>
          </p:nvPr>
        </p:nvSpPr>
        <p:spPr/>
        <p:txBody>
          <a:bodyPr/>
          <a:lstStyle/>
          <a:p>
            <a:r>
              <a:rPr lang="en-US" dirty="0"/>
              <a:t>Network Mapping</a:t>
            </a:r>
          </a:p>
        </p:txBody>
      </p:sp>
      <p:sp>
        <p:nvSpPr>
          <p:cNvPr id="3" name="Content Placeholder 2">
            <a:extLst>
              <a:ext uri="{FF2B5EF4-FFF2-40B4-BE49-F238E27FC236}">
                <a16:creationId xmlns:a16="http://schemas.microsoft.com/office/drawing/2014/main" id="{742B2F2F-793D-4173-8867-0602F72E1FC2}"/>
              </a:ext>
            </a:extLst>
          </p:cNvPr>
          <p:cNvSpPr>
            <a:spLocks noGrp="1"/>
          </p:cNvSpPr>
          <p:nvPr>
            <p:ph idx="1"/>
          </p:nvPr>
        </p:nvSpPr>
        <p:spPr/>
        <p:txBody>
          <a:bodyPr/>
          <a:lstStyle/>
          <a:p>
            <a:r>
              <a:rPr lang="en-US" dirty="0"/>
              <a:t>The network mapping revealed the network topology of Smart Life Limited, including the router, server, workstations, printer, and IoT devices. The mapping also identified some network devices that were not properly secured, such as switches with default configurations.</a:t>
            </a:r>
          </a:p>
          <a:p>
            <a:pPr marL="0" indent="0">
              <a:buNone/>
            </a:pPr>
            <a:endParaRPr lang="en-US" dirty="0"/>
          </a:p>
        </p:txBody>
      </p:sp>
      <p:pic>
        <p:nvPicPr>
          <p:cNvPr id="4" name="Picture 3">
            <a:extLst>
              <a:ext uri="{FF2B5EF4-FFF2-40B4-BE49-F238E27FC236}">
                <a16:creationId xmlns:a16="http://schemas.microsoft.com/office/drawing/2014/main" id="{50DE099E-9803-4533-887D-FE7DBD0F3899}"/>
              </a:ext>
            </a:extLst>
          </p:cNvPr>
          <p:cNvPicPr>
            <a:picLocks noChangeAspect="1"/>
          </p:cNvPicPr>
          <p:nvPr/>
        </p:nvPicPr>
        <p:blipFill>
          <a:blip r:embed="rId2"/>
          <a:stretch>
            <a:fillRect/>
          </a:stretch>
        </p:blipFill>
        <p:spPr>
          <a:xfrm>
            <a:off x="3707811" y="3869635"/>
            <a:ext cx="4723884" cy="2794965"/>
          </a:xfrm>
          <a:prstGeom prst="rect">
            <a:avLst/>
          </a:prstGeom>
        </p:spPr>
      </p:pic>
    </p:spTree>
    <p:extLst>
      <p:ext uri="{BB962C8B-B14F-4D97-AF65-F5344CB8AC3E}">
        <p14:creationId xmlns:p14="http://schemas.microsoft.com/office/powerpoint/2010/main" val="3558599173"/>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6D324-D409-4812-A4E6-13DF2BA9ACD0}"/>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15C7269E-D558-4890-B842-6B9DE0197AAF}"/>
              </a:ext>
            </a:extLst>
          </p:cNvPr>
          <p:cNvSpPr>
            <a:spLocks noGrp="1"/>
          </p:cNvSpPr>
          <p:nvPr>
            <p:ph idx="1"/>
          </p:nvPr>
        </p:nvSpPr>
        <p:spPr/>
        <p:txBody>
          <a:bodyPr/>
          <a:lstStyle/>
          <a:p>
            <a:r>
              <a:rPr lang="en-US" dirty="0"/>
              <a:t>Based on the findings of the network scan, the following recommendations are provided to enhance the security of Smart Life Limited's network:</a:t>
            </a:r>
          </a:p>
        </p:txBody>
      </p:sp>
    </p:spTree>
    <p:extLst>
      <p:ext uri="{BB962C8B-B14F-4D97-AF65-F5344CB8AC3E}">
        <p14:creationId xmlns:p14="http://schemas.microsoft.com/office/powerpoint/2010/main" val="1886366201"/>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B30A0-9B5C-45BB-842F-5A3594B4D029}"/>
              </a:ext>
            </a:extLst>
          </p:cNvPr>
          <p:cNvSpPr>
            <a:spLocks noGrp="1"/>
          </p:cNvSpPr>
          <p:nvPr>
            <p:ph type="title"/>
          </p:nvPr>
        </p:nvSpPr>
        <p:spPr/>
        <p:txBody>
          <a:bodyPr/>
          <a:lstStyle/>
          <a:p>
            <a:r>
              <a:rPr lang="en-US" dirty="0"/>
              <a:t>Recommendations (</a:t>
            </a:r>
            <a:r>
              <a:rPr lang="en-US" dirty="0" err="1"/>
              <a:t>ctd</a:t>
            </a:r>
            <a:r>
              <a:rPr lang="en-US" dirty="0"/>
              <a:t>):</a:t>
            </a:r>
          </a:p>
        </p:txBody>
      </p:sp>
      <p:sp>
        <p:nvSpPr>
          <p:cNvPr id="3" name="Content Placeholder 2">
            <a:extLst>
              <a:ext uri="{FF2B5EF4-FFF2-40B4-BE49-F238E27FC236}">
                <a16:creationId xmlns:a16="http://schemas.microsoft.com/office/drawing/2014/main" id="{593C0C1D-01A6-4D04-ADDC-4F21D4FB6201}"/>
              </a:ext>
            </a:extLst>
          </p:cNvPr>
          <p:cNvSpPr>
            <a:spLocks noGrp="1"/>
          </p:cNvSpPr>
          <p:nvPr>
            <p:ph idx="1"/>
          </p:nvPr>
        </p:nvSpPr>
        <p:spPr>
          <a:xfrm>
            <a:off x="1010547" y="1469822"/>
            <a:ext cx="8946541" cy="4195481"/>
          </a:xfrm>
        </p:spPr>
        <p:txBody>
          <a:bodyPr/>
          <a:lstStyle/>
          <a:p>
            <a:r>
              <a:rPr lang="en-US" dirty="0"/>
              <a:t>Keep all software and operating systems up-to-date with the latest patches and security updates to address known vulnerabilities.</a:t>
            </a:r>
          </a:p>
          <a:p>
            <a:pPr marL="0" indent="0">
              <a:buNone/>
            </a:pPr>
            <a:endParaRPr lang="en-US" dirty="0"/>
          </a:p>
        </p:txBody>
      </p:sp>
      <p:pic>
        <p:nvPicPr>
          <p:cNvPr id="4" name="Picture 3">
            <a:extLst>
              <a:ext uri="{FF2B5EF4-FFF2-40B4-BE49-F238E27FC236}">
                <a16:creationId xmlns:a16="http://schemas.microsoft.com/office/drawing/2014/main" id="{2F7B88EA-81D0-49AA-A50E-CCF490E082CD}"/>
              </a:ext>
            </a:extLst>
          </p:cNvPr>
          <p:cNvPicPr>
            <a:picLocks noChangeAspect="1"/>
          </p:cNvPicPr>
          <p:nvPr/>
        </p:nvPicPr>
        <p:blipFill>
          <a:blip r:embed="rId2"/>
          <a:stretch>
            <a:fillRect/>
          </a:stretch>
        </p:blipFill>
        <p:spPr>
          <a:xfrm>
            <a:off x="2823541" y="2615025"/>
            <a:ext cx="5829300" cy="3933825"/>
          </a:xfrm>
          <a:prstGeom prst="rect">
            <a:avLst/>
          </a:prstGeom>
        </p:spPr>
      </p:pic>
    </p:spTree>
    <p:extLst>
      <p:ext uri="{BB962C8B-B14F-4D97-AF65-F5344CB8AC3E}">
        <p14:creationId xmlns:p14="http://schemas.microsoft.com/office/powerpoint/2010/main" val="23748356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590F8-1FF4-4CB1-930D-67F63A2EC2C9}"/>
              </a:ext>
            </a:extLst>
          </p:cNvPr>
          <p:cNvSpPr>
            <a:spLocks noGrp="1"/>
          </p:cNvSpPr>
          <p:nvPr>
            <p:ph type="title"/>
          </p:nvPr>
        </p:nvSpPr>
        <p:spPr/>
        <p:txBody>
          <a:bodyPr/>
          <a:lstStyle/>
          <a:p>
            <a:endParaRPr lang="en-US"/>
          </a:p>
        </p:txBody>
      </p:sp>
      <p:pic>
        <p:nvPicPr>
          <p:cNvPr id="1026" name="Picture 2" descr="Network Scanner: What Is It and How Does It Work?">
            <a:extLst>
              <a:ext uri="{FF2B5EF4-FFF2-40B4-BE49-F238E27FC236}">
                <a16:creationId xmlns:a16="http://schemas.microsoft.com/office/drawing/2014/main" id="{2F5780B8-33E4-4D09-A6DE-5AE1EFBC8EE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20278" y="2052638"/>
            <a:ext cx="6713219" cy="4195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2430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ED31B-90EF-4C80-AF19-A000DEFD0113}"/>
              </a:ext>
            </a:extLst>
          </p:cNvPr>
          <p:cNvSpPr>
            <a:spLocks noGrp="1"/>
          </p:cNvSpPr>
          <p:nvPr>
            <p:ph type="title"/>
          </p:nvPr>
        </p:nvSpPr>
        <p:spPr/>
        <p:txBody>
          <a:bodyPr/>
          <a:lstStyle/>
          <a:p>
            <a:r>
              <a:rPr lang="en-US" dirty="0"/>
              <a:t>Recommendations (</a:t>
            </a:r>
            <a:r>
              <a:rPr lang="en-US" dirty="0" err="1"/>
              <a:t>ctd</a:t>
            </a:r>
            <a:r>
              <a:rPr lang="en-US" dirty="0"/>
              <a:t>):</a:t>
            </a:r>
          </a:p>
        </p:txBody>
      </p:sp>
      <p:sp>
        <p:nvSpPr>
          <p:cNvPr id="3" name="Content Placeholder 2">
            <a:extLst>
              <a:ext uri="{FF2B5EF4-FFF2-40B4-BE49-F238E27FC236}">
                <a16:creationId xmlns:a16="http://schemas.microsoft.com/office/drawing/2014/main" id="{5CFE10BA-651C-4274-8B30-57C23539DD49}"/>
              </a:ext>
            </a:extLst>
          </p:cNvPr>
          <p:cNvSpPr>
            <a:spLocks noGrp="1"/>
          </p:cNvSpPr>
          <p:nvPr>
            <p:ph idx="1"/>
          </p:nvPr>
        </p:nvSpPr>
        <p:spPr>
          <a:xfrm>
            <a:off x="1104293" y="1331259"/>
            <a:ext cx="8946541" cy="4195481"/>
          </a:xfrm>
        </p:spPr>
        <p:txBody>
          <a:bodyPr/>
          <a:lstStyle/>
          <a:p>
            <a:r>
              <a:rPr lang="en-US" dirty="0"/>
              <a:t>Close unnecessary open ports and services that are not required for business operations.</a:t>
            </a:r>
          </a:p>
          <a:p>
            <a:pPr marL="0" indent="0">
              <a:buNone/>
            </a:pPr>
            <a:endParaRPr lang="en-US" dirty="0"/>
          </a:p>
        </p:txBody>
      </p:sp>
      <p:pic>
        <p:nvPicPr>
          <p:cNvPr id="4" name="Picture 3">
            <a:extLst>
              <a:ext uri="{FF2B5EF4-FFF2-40B4-BE49-F238E27FC236}">
                <a16:creationId xmlns:a16="http://schemas.microsoft.com/office/drawing/2014/main" id="{723D16A5-E23E-4CEA-B0C5-29EF42DBB216}"/>
              </a:ext>
            </a:extLst>
          </p:cNvPr>
          <p:cNvPicPr>
            <a:picLocks noChangeAspect="1"/>
          </p:cNvPicPr>
          <p:nvPr/>
        </p:nvPicPr>
        <p:blipFill>
          <a:blip r:embed="rId2"/>
          <a:stretch>
            <a:fillRect/>
          </a:stretch>
        </p:blipFill>
        <p:spPr>
          <a:xfrm>
            <a:off x="2899870" y="2731789"/>
            <a:ext cx="5109239" cy="4031681"/>
          </a:xfrm>
          <a:prstGeom prst="rect">
            <a:avLst/>
          </a:prstGeom>
        </p:spPr>
      </p:pic>
    </p:spTree>
    <p:extLst>
      <p:ext uri="{BB962C8B-B14F-4D97-AF65-F5344CB8AC3E}">
        <p14:creationId xmlns:p14="http://schemas.microsoft.com/office/powerpoint/2010/main" val="171368435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F6B3E-2613-47CA-9058-EE3EAFFC2D6F}"/>
              </a:ext>
            </a:extLst>
          </p:cNvPr>
          <p:cNvSpPr>
            <a:spLocks noGrp="1"/>
          </p:cNvSpPr>
          <p:nvPr>
            <p:ph type="title"/>
          </p:nvPr>
        </p:nvSpPr>
        <p:spPr/>
        <p:txBody>
          <a:bodyPr/>
          <a:lstStyle/>
          <a:p>
            <a:r>
              <a:rPr lang="en-US" dirty="0"/>
              <a:t>Recommendations (</a:t>
            </a:r>
            <a:r>
              <a:rPr lang="en-US" dirty="0" err="1"/>
              <a:t>ctd</a:t>
            </a:r>
            <a:r>
              <a:rPr lang="en-US" dirty="0"/>
              <a:t>):</a:t>
            </a:r>
          </a:p>
        </p:txBody>
      </p:sp>
      <p:sp>
        <p:nvSpPr>
          <p:cNvPr id="3" name="Content Placeholder 2">
            <a:extLst>
              <a:ext uri="{FF2B5EF4-FFF2-40B4-BE49-F238E27FC236}">
                <a16:creationId xmlns:a16="http://schemas.microsoft.com/office/drawing/2014/main" id="{7D0D0D9E-077F-4D6C-8440-9B33E418ADA9}"/>
              </a:ext>
            </a:extLst>
          </p:cNvPr>
          <p:cNvSpPr>
            <a:spLocks noGrp="1"/>
          </p:cNvSpPr>
          <p:nvPr>
            <p:ph idx="1"/>
          </p:nvPr>
        </p:nvSpPr>
        <p:spPr/>
        <p:txBody>
          <a:bodyPr/>
          <a:lstStyle/>
          <a:p>
            <a:r>
              <a:rPr lang="en-US" dirty="0"/>
              <a:t>Implement proper authentication and access controls, including strong and unique passwords, on all network devices, servers, workstations, printers, and IoT devices.</a:t>
            </a:r>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102A053F-B60D-426A-B48E-833CD7F3FAF9}"/>
              </a:ext>
            </a:extLst>
          </p:cNvPr>
          <p:cNvPicPr>
            <a:picLocks noChangeAspect="1"/>
          </p:cNvPicPr>
          <p:nvPr/>
        </p:nvPicPr>
        <p:blipFill>
          <a:blip r:embed="rId2"/>
          <a:stretch>
            <a:fillRect/>
          </a:stretch>
        </p:blipFill>
        <p:spPr>
          <a:xfrm>
            <a:off x="3644346" y="3592443"/>
            <a:ext cx="2930387" cy="1953591"/>
          </a:xfrm>
          <a:prstGeom prst="rect">
            <a:avLst/>
          </a:prstGeom>
        </p:spPr>
      </p:pic>
    </p:spTree>
    <p:extLst>
      <p:ext uri="{BB962C8B-B14F-4D97-AF65-F5344CB8AC3E}">
        <p14:creationId xmlns:p14="http://schemas.microsoft.com/office/powerpoint/2010/main" val="121120742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966CC-E8A3-420F-A558-1E1CA57654A6}"/>
              </a:ext>
            </a:extLst>
          </p:cNvPr>
          <p:cNvSpPr>
            <a:spLocks noGrp="1"/>
          </p:cNvSpPr>
          <p:nvPr>
            <p:ph type="title"/>
          </p:nvPr>
        </p:nvSpPr>
        <p:spPr/>
        <p:txBody>
          <a:bodyPr/>
          <a:lstStyle/>
          <a:p>
            <a:r>
              <a:rPr lang="en-US" dirty="0"/>
              <a:t>Recommendations (</a:t>
            </a:r>
            <a:r>
              <a:rPr lang="en-US" dirty="0" err="1"/>
              <a:t>ctd</a:t>
            </a:r>
            <a:r>
              <a:rPr lang="en-US" dirty="0"/>
              <a:t>):</a:t>
            </a:r>
          </a:p>
        </p:txBody>
      </p:sp>
      <p:sp>
        <p:nvSpPr>
          <p:cNvPr id="3" name="Content Placeholder 2">
            <a:extLst>
              <a:ext uri="{FF2B5EF4-FFF2-40B4-BE49-F238E27FC236}">
                <a16:creationId xmlns:a16="http://schemas.microsoft.com/office/drawing/2014/main" id="{56101544-60A5-424F-AC3B-E4BD563844F3}"/>
              </a:ext>
            </a:extLst>
          </p:cNvPr>
          <p:cNvSpPr>
            <a:spLocks noGrp="1"/>
          </p:cNvSpPr>
          <p:nvPr>
            <p:ph idx="1"/>
          </p:nvPr>
        </p:nvSpPr>
        <p:spPr/>
        <p:txBody>
          <a:bodyPr/>
          <a:lstStyle/>
          <a:p>
            <a:r>
              <a:rPr lang="en-US" dirty="0"/>
              <a:t>Regularly review and update firewall rules to restrict inbound and outbound traffic to only necessary ports and services.</a:t>
            </a:r>
          </a:p>
          <a:p>
            <a:pPr marL="0" indent="0">
              <a:buNone/>
            </a:pPr>
            <a:endParaRPr lang="en-US" dirty="0"/>
          </a:p>
        </p:txBody>
      </p:sp>
      <p:pic>
        <p:nvPicPr>
          <p:cNvPr id="4" name="Picture 3">
            <a:extLst>
              <a:ext uri="{FF2B5EF4-FFF2-40B4-BE49-F238E27FC236}">
                <a16:creationId xmlns:a16="http://schemas.microsoft.com/office/drawing/2014/main" id="{E5F5EBCA-370C-4B05-BF0B-735B2CD801B2}"/>
              </a:ext>
            </a:extLst>
          </p:cNvPr>
          <p:cNvPicPr>
            <a:picLocks noChangeAspect="1"/>
          </p:cNvPicPr>
          <p:nvPr/>
        </p:nvPicPr>
        <p:blipFill>
          <a:blip r:embed="rId2"/>
          <a:stretch>
            <a:fillRect/>
          </a:stretch>
        </p:blipFill>
        <p:spPr>
          <a:xfrm>
            <a:off x="2962176" y="3401312"/>
            <a:ext cx="5228811" cy="2590958"/>
          </a:xfrm>
          <a:prstGeom prst="rect">
            <a:avLst/>
          </a:prstGeom>
        </p:spPr>
      </p:pic>
    </p:spTree>
    <p:extLst>
      <p:ext uri="{BB962C8B-B14F-4D97-AF65-F5344CB8AC3E}">
        <p14:creationId xmlns:p14="http://schemas.microsoft.com/office/powerpoint/2010/main" val="4113522723"/>
      </p:ext>
    </p:extLst>
  </p:cSld>
  <p:clrMapOvr>
    <a:masterClrMapping/>
  </p:clrMapOvr>
  <p:transition spd="slow">
    <p:cove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C592F-D296-4171-8B18-24F747C313EA}"/>
              </a:ext>
            </a:extLst>
          </p:cNvPr>
          <p:cNvSpPr>
            <a:spLocks noGrp="1"/>
          </p:cNvSpPr>
          <p:nvPr>
            <p:ph type="title"/>
          </p:nvPr>
        </p:nvSpPr>
        <p:spPr/>
        <p:txBody>
          <a:bodyPr/>
          <a:lstStyle/>
          <a:p>
            <a:r>
              <a:rPr lang="en-US" dirty="0"/>
              <a:t>Recommendations (</a:t>
            </a:r>
            <a:r>
              <a:rPr lang="en-US" dirty="0" err="1"/>
              <a:t>ctd</a:t>
            </a:r>
            <a:r>
              <a:rPr lang="en-US" dirty="0"/>
              <a:t>):</a:t>
            </a:r>
          </a:p>
        </p:txBody>
      </p:sp>
      <p:sp>
        <p:nvSpPr>
          <p:cNvPr id="3" name="Content Placeholder 2">
            <a:extLst>
              <a:ext uri="{FF2B5EF4-FFF2-40B4-BE49-F238E27FC236}">
                <a16:creationId xmlns:a16="http://schemas.microsoft.com/office/drawing/2014/main" id="{FFEE50CA-0127-4D0E-920A-925AA60DBC5D}"/>
              </a:ext>
            </a:extLst>
          </p:cNvPr>
          <p:cNvSpPr>
            <a:spLocks noGrp="1"/>
          </p:cNvSpPr>
          <p:nvPr>
            <p:ph idx="1"/>
          </p:nvPr>
        </p:nvSpPr>
        <p:spPr/>
        <p:txBody>
          <a:bodyPr/>
          <a:lstStyle/>
          <a:p>
            <a:r>
              <a:rPr lang="en-US" dirty="0"/>
              <a:t>Conduct regular vulnerability assessments and penetration tests to proactively identify and address potential vulnerabilities and weaknesses in the network.</a:t>
            </a:r>
          </a:p>
          <a:p>
            <a:pPr marL="0" indent="0">
              <a:buNone/>
            </a:pPr>
            <a:endParaRPr lang="en-US" dirty="0"/>
          </a:p>
        </p:txBody>
      </p:sp>
      <p:pic>
        <p:nvPicPr>
          <p:cNvPr id="4" name="Picture 3">
            <a:extLst>
              <a:ext uri="{FF2B5EF4-FFF2-40B4-BE49-F238E27FC236}">
                <a16:creationId xmlns:a16="http://schemas.microsoft.com/office/drawing/2014/main" id="{04627D11-B80F-4133-A95B-D3FAE78F4FB1}"/>
              </a:ext>
            </a:extLst>
          </p:cNvPr>
          <p:cNvPicPr>
            <a:picLocks noChangeAspect="1"/>
          </p:cNvPicPr>
          <p:nvPr/>
        </p:nvPicPr>
        <p:blipFill>
          <a:blip r:embed="rId2"/>
          <a:stretch>
            <a:fillRect/>
          </a:stretch>
        </p:blipFill>
        <p:spPr>
          <a:xfrm>
            <a:off x="861391" y="3635236"/>
            <a:ext cx="5234609" cy="2944468"/>
          </a:xfrm>
          <a:prstGeom prst="rect">
            <a:avLst/>
          </a:prstGeom>
        </p:spPr>
      </p:pic>
      <p:pic>
        <p:nvPicPr>
          <p:cNvPr id="5" name="Picture 4">
            <a:extLst>
              <a:ext uri="{FF2B5EF4-FFF2-40B4-BE49-F238E27FC236}">
                <a16:creationId xmlns:a16="http://schemas.microsoft.com/office/drawing/2014/main" id="{547BD51F-CE45-4719-9E47-4D0E332177A1}"/>
              </a:ext>
            </a:extLst>
          </p:cNvPr>
          <p:cNvPicPr>
            <a:picLocks noChangeAspect="1"/>
          </p:cNvPicPr>
          <p:nvPr/>
        </p:nvPicPr>
        <p:blipFill>
          <a:blip r:embed="rId3"/>
          <a:stretch>
            <a:fillRect/>
          </a:stretch>
        </p:blipFill>
        <p:spPr>
          <a:xfrm>
            <a:off x="6467060" y="3748870"/>
            <a:ext cx="5234610" cy="2588794"/>
          </a:xfrm>
          <a:prstGeom prst="rect">
            <a:avLst/>
          </a:prstGeom>
        </p:spPr>
      </p:pic>
    </p:spTree>
    <p:extLst>
      <p:ext uri="{BB962C8B-B14F-4D97-AF65-F5344CB8AC3E}">
        <p14:creationId xmlns:p14="http://schemas.microsoft.com/office/powerpoint/2010/main" val="129063016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C592F-D296-4171-8B18-24F747C313EA}"/>
              </a:ext>
            </a:extLst>
          </p:cNvPr>
          <p:cNvSpPr>
            <a:spLocks noGrp="1"/>
          </p:cNvSpPr>
          <p:nvPr>
            <p:ph type="title"/>
          </p:nvPr>
        </p:nvSpPr>
        <p:spPr/>
        <p:txBody>
          <a:bodyPr/>
          <a:lstStyle/>
          <a:p>
            <a:r>
              <a:rPr lang="en-US" dirty="0"/>
              <a:t>Recommendations (</a:t>
            </a:r>
            <a:r>
              <a:rPr lang="en-US" dirty="0" err="1"/>
              <a:t>ctd</a:t>
            </a:r>
            <a:r>
              <a:rPr lang="en-US" dirty="0"/>
              <a:t>):</a:t>
            </a:r>
          </a:p>
        </p:txBody>
      </p:sp>
      <p:sp>
        <p:nvSpPr>
          <p:cNvPr id="3" name="Content Placeholder 2">
            <a:extLst>
              <a:ext uri="{FF2B5EF4-FFF2-40B4-BE49-F238E27FC236}">
                <a16:creationId xmlns:a16="http://schemas.microsoft.com/office/drawing/2014/main" id="{FFEE50CA-0127-4D0E-920A-925AA60DBC5D}"/>
              </a:ext>
            </a:extLst>
          </p:cNvPr>
          <p:cNvSpPr>
            <a:spLocks noGrp="1"/>
          </p:cNvSpPr>
          <p:nvPr>
            <p:ph idx="1"/>
          </p:nvPr>
        </p:nvSpPr>
        <p:spPr/>
        <p:txBody>
          <a:bodyPr/>
          <a:lstStyle/>
          <a:p>
            <a:r>
              <a:rPr lang="en-US" dirty="0"/>
              <a:t>Disable default or weak credentials on network devices, and enforce strong password policies for all users.</a:t>
            </a:r>
          </a:p>
          <a:p>
            <a:pPr marL="0" indent="0">
              <a:buNone/>
            </a:pPr>
            <a:endParaRPr lang="en-US" dirty="0"/>
          </a:p>
        </p:txBody>
      </p:sp>
      <p:pic>
        <p:nvPicPr>
          <p:cNvPr id="4" name="Picture 3">
            <a:extLst>
              <a:ext uri="{FF2B5EF4-FFF2-40B4-BE49-F238E27FC236}">
                <a16:creationId xmlns:a16="http://schemas.microsoft.com/office/drawing/2014/main" id="{C8F7FD47-D4EB-42A4-850C-1E4DB31A2036}"/>
              </a:ext>
            </a:extLst>
          </p:cNvPr>
          <p:cNvPicPr>
            <a:picLocks noChangeAspect="1"/>
          </p:cNvPicPr>
          <p:nvPr/>
        </p:nvPicPr>
        <p:blipFill>
          <a:blip r:embed="rId2"/>
          <a:stretch>
            <a:fillRect/>
          </a:stretch>
        </p:blipFill>
        <p:spPr>
          <a:xfrm>
            <a:off x="2531166" y="3121064"/>
            <a:ext cx="5947021" cy="3327005"/>
          </a:xfrm>
          <a:prstGeom prst="rect">
            <a:avLst/>
          </a:prstGeom>
        </p:spPr>
      </p:pic>
    </p:spTree>
    <p:extLst>
      <p:ext uri="{BB962C8B-B14F-4D97-AF65-F5344CB8AC3E}">
        <p14:creationId xmlns:p14="http://schemas.microsoft.com/office/powerpoint/2010/main" val="166723894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C93FF-CE40-423F-A048-B000157BAF12}"/>
              </a:ext>
            </a:extLst>
          </p:cNvPr>
          <p:cNvSpPr>
            <a:spLocks noGrp="1"/>
          </p:cNvSpPr>
          <p:nvPr>
            <p:ph type="title"/>
          </p:nvPr>
        </p:nvSpPr>
        <p:spPr/>
        <p:txBody>
          <a:bodyPr/>
          <a:lstStyle/>
          <a:p>
            <a:r>
              <a:rPr lang="en-US" dirty="0"/>
              <a:t>Recommendations (</a:t>
            </a:r>
            <a:r>
              <a:rPr lang="en-US" dirty="0" err="1"/>
              <a:t>ctd</a:t>
            </a:r>
            <a:r>
              <a:rPr lang="en-US" dirty="0"/>
              <a:t>):</a:t>
            </a:r>
          </a:p>
        </p:txBody>
      </p:sp>
      <p:sp>
        <p:nvSpPr>
          <p:cNvPr id="3" name="Content Placeholder 2">
            <a:extLst>
              <a:ext uri="{FF2B5EF4-FFF2-40B4-BE49-F238E27FC236}">
                <a16:creationId xmlns:a16="http://schemas.microsoft.com/office/drawing/2014/main" id="{E9A68C62-0BA7-4816-A985-8D694DBAAF68}"/>
              </a:ext>
            </a:extLst>
          </p:cNvPr>
          <p:cNvSpPr>
            <a:spLocks noGrp="1"/>
          </p:cNvSpPr>
          <p:nvPr>
            <p:ph idx="1"/>
          </p:nvPr>
        </p:nvSpPr>
        <p:spPr/>
        <p:txBody>
          <a:bodyPr/>
          <a:lstStyle/>
          <a:p>
            <a:r>
              <a:rPr lang="en-US" dirty="0"/>
              <a:t>Train employees to be cyber-street-smart, which means avoiding clicking on suspicious links or downloading attachments from unknown sources.</a:t>
            </a:r>
          </a:p>
          <a:p>
            <a:pPr marL="0" indent="0">
              <a:buNone/>
            </a:pPr>
            <a:endParaRPr lang="en-US" dirty="0"/>
          </a:p>
        </p:txBody>
      </p:sp>
      <p:pic>
        <p:nvPicPr>
          <p:cNvPr id="4" name="Picture 3">
            <a:extLst>
              <a:ext uri="{FF2B5EF4-FFF2-40B4-BE49-F238E27FC236}">
                <a16:creationId xmlns:a16="http://schemas.microsoft.com/office/drawing/2014/main" id="{9B63DEC7-69EE-4966-8D64-6A6B82435BC1}"/>
              </a:ext>
            </a:extLst>
          </p:cNvPr>
          <p:cNvPicPr>
            <a:picLocks noChangeAspect="1"/>
          </p:cNvPicPr>
          <p:nvPr/>
        </p:nvPicPr>
        <p:blipFill>
          <a:blip r:embed="rId2"/>
          <a:stretch>
            <a:fillRect/>
          </a:stretch>
        </p:blipFill>
        <p:spPr>
          <a:xfrm>
            <a:off x="3197817" y="3429000"/>
            <a:ext cx="4757529" cy="2491168"/>
          </a:xfrm>
          <a:prstGeom prst="rect">
            <a:avLst/>
          </a:prstGeom>
        </p:spPr>
      </p:pic>
    </p:spTree>
    <p:extLst>
      <p:ext uri="{BB962C8B-B14F-4D97-AF65-F5344CB8AC3E}">
        <p14:creationId xmlns:p14="http://schemas.microsoft.com/office/powerpoint/2010/main" val="54477104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C02D9-B65C-45B1-84CC-FBB7F0B2BB47}"/>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A6D541A-30EC-436D-8871-771C531FB00E}"/>
              </a:ext>
            </a:extLst>
          </p:cNvPr>
          <p:cNvSpPr>
            <a:spLocks noGrp="1"/>
          </p:cNvSpPr>
          <p:nvPr>
            <p:ph idx="1"/>
          </p:nvPr>
        </p:nvSpPr>
        <p:spPr/>
        <p:txBody>
          <a:bodyPr/>
          <a:lstStyle/>
          <a:p>
            <a:r>
              <a:rPr lang="en-US" dirty="0"/>
              <a:t>The network scan provided insights into the security posture of Smart Life Limited's network, revealing potential vulnerabilities and weaknesses that could be exploited by malicious actors. </a:t>
            </a:r>
          </a:p>
          <a:p>
            <a:pPr marL="0" indent="0">
              <a:buNone/>
            </a:pPr>
            <a:endParaRPr lang="en-US" dirty="0"/>
          </a:p>
        </p:txBody>
      </p:sp>
      <p:pic>
        <p:nvPicPr>
          <p:cNvPr id="4" name="Picture 3">
            <a:extLst>
              <a:ext uri="{FF2B5EF4-FFF2-40B4-BE49-F238E27FC236}">
                <a16:creationId xmlns:a16="http://schemas.microsoft.com/office/drawing/2014/main" id="{DE9211FD-BDDD-4136-9215-C780AFA7B0EA}"/>
              </a:ext>
            </a:extLst>
          </p:cNvPr>
          <p:cNvPicPr>
            <a:picLocks noChangeAspect="1"/>
          </p:cNvPicPr>
          <p:nvPr/>
        </p:nvPicPr>
        <p:blipFill>
          <a:blip r:embed="rId2"/>
          <a:stretch>
            <a:fillRect/>
          </a:stretch>
        </p:blipFill>
        <p:spPr>
          <a:xfrm>
            <a:off x="3021494" y="3429000"/>
            <a:ext cx="4180233" cy="2786822"/>
          </a:xfrm>
          <a:prstGeom prst="rect">
            <a:avLst/>
          </a:prstGeom>
        </p:spPr>
      </p:pic>
    </p:spTree>
    <p:extLst>
      <p:ext uri="{BB962C8B-B14F-4D97-AF65-F5344CB8AC3E}">
        <p14:creationId xmlns:p14="http://schemas.microsoft.com/office/powerpoint/2010/main" val="260796903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4B975-06CA-4165-845C-6B39B4918CC2}"/>
              </a:ext>
            </a:extLst>
          </p:cNvPr>
          <p:cNvSpPr>
            <a:spLocks noGrp="1"/>
          </p:cNvSpPr>
          <p:nvPr>
            <p:ph type="title"/>
          </p:nvPr>
        </p:nvSpPr>
        <p:spPr/>
        <p:txBody>
          <a:bodyPr/>
          <a:lstStyle/>
          <a:p>
            <a:r>
              <a:rPr lang="en-US" dirty="0"/>
              <a:t>Conclusion (</a:t>
            </a:r>
            <a:r>
              <a:rPr lang="en-US" dirty="0" err="1"/>
              <a:t>ctd</a:t>
            </a:r>
            <a:r>
              <a:rPr lang="en-US" dirty="0"/>
              <a:t>)</a:t>
            </a:r>
          </a:p>
        </p:txBody>
      </p:sp>
      <p:sp>
        <p:nvSpPr>
          <p:cNvPr id="3" name="Content Placeholder 2">
            <a:extLst>
              <a:ext uri="{FF2B5EF4-FFF2-40B4-BE49-F238E27FC236}">
                <a16:creationId xmlns:a16="http://schemas.microsoft.com/office/drawing/2014/main" id="{8509DBC5-6F1C-415B-BAE9-7F7784E3FD11}"/>
              </a:ext>
            </a:extLst>
          </p:cNvPr>
          <p:cNvSpPr>
            <a:spLocks noGrp="1"/>
          </p:cNvSpPr>
          <p:nvPr>
            <p:ph idx="1"/>
          </p:nvPr>
        </p:nvSpPr>
        <p:spPr/>
        <p:txBody>
          <a:bodyPr/>
          <a:lstStyle/>
          <a:p>
            <a:r>
              <a:rPr lang="en-US" dirty="0"/>
              <a:t>By implementing the recommended measures, Smart Life Limited can enhance the security of its network and protect against potential cybersecurity threats. </a:t>
            </a:r>
          </a:p>
          <a:p>
            <a:r>
              <a:rPr lang="en-US" dirty="0"/>
              <a:t> It can take steps to patch known vulnerabilities, configure proper authentication and access controls, regularly review and update firewall rules, conduct regular vulnerability assessments, and train employees on cybersecurity best practices.</a:t>
            </a:r>
          </a:p>
        </p:txBody>
      </p:sp>
    </p:spTree>
    <p:extLst>
      <p:ext uri="{BB962C8B-B14F-4D97-AF65-F5344CB8AC3E}">
        <p14:creationId xmlns:p14="http://schemas.microsoft.com/office/powerpoint/2010/main" val="337838128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A1A3D-9443-4DC0-B6EF-496D5701856D}"/>
              </a:ext>
            </a:extLst>
          </p:cNvPr>
          <p:cNvSpPr>
            <a:spLocks noGrp="1"/>
          </p:cNvSpPr>
          <p:nvPr>
            <p:ph type="title"/>
          </p:nvPr>
        </p:nvSpPr>
        <p:spPr/>
        <p:txBody>
          <a:bodyPr/>
          <a:lstStyle/>
          <a:p>
            <a:r>
              <a:rPr lang="en-US" dirty="0"/>
              <a:t>Conclusion (</a:t>
            </a:r>
            <a:r>
              <a:rPr lang="en-US" dirty="0" err="1"/>
              <a:t>ctd</a:t>
            </a:r>
            <a:r>
              <a:rPr lang="en-US" dirty="0"/>
              <a:t>)</a:t>
            </a:r>
            <a:br>
              <a:rPr lang="en-US" dirty="0"/>
            </a:br>
            <a:endParaRPr lang="en-US" dirty="0"/>
          </a:p>
        </p:txBody>
      </p:sp>
      <p:sp>
        <p:nvSpPr>
          <p:cNvPr id="3" name="Content Placeholder 2">
            <a:extLst>
              <a:ext uri="{FF2B5EF4-FFF2-40B4-BE49-F238E27FC236}">
                <a16:creationId xmlns:a16="http://schemas.microsoft.com/office/drawing/2014/main" id="{8806412D-A0E0-4A7F-9CBF-DCDC083752FB}"/>
              </a:ext>
            </a:extLst>
          </p:cNvPr>
          <p:cNvSpPr>
            <a:spLocks noGrp="1"/>
          </p:cNvSpPr>
          <p:nvPr>
            <p:ph idx="1"/>
          </p:nvPr>
        </p:nvSpPr>
        <p:spPr/>
        <p:txBody>
          <a:bodyPr/>
          <a:lstStyle/>
          <a:p>
            <a:r>
              <a:rPr lang="en-US" dirty="0"/>
              <a:t>It's important for Smart Life Limited to prioritize network security to safeguard its sensitive data, protect its systems and devices, and mitigate potential risks associated with cyber threats. It is also recommended to perform regular network scans and security assessments to continuously monitor and improve the security posture of the network.</a:t>
            </a:r>
          </a:p>
        </p:txBody>
      </p:sp>
    </p:spTree>
    <p:extLst>
      <p:ext uri="{BB962C8B-B14F-4D97-AF65-F5344CB8AC3E}">
        <p14:creationId xmlns:p14="http://schemas.microsoft.com/office/powerpoint/2010/main" val="62805301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5B9CD-4BC7-4B79-8A65-44862C60FE3A}"/>
              </a:ext>
            </a:extLst>
          </p:cNvPr>
          <p:cNvSpPr>
            <a:spLocks noGrp="1"/>
          </p:cNvSpPr>
          <p:nvPr>
            <p:ph type="title"/>
          </p:nvPr>
        </p:nvSpPr>
        <p:spPr/>
        <p:txBody>
          <a:bodyPr/>
          <a:lstStyle/>
          <a:p>
            <a:r>
              <a:rPr lang="en-US" dirty="0"/>
              <a:t>Network Scan Overview</a:t>
            </a:r>
          </a:p>
        </p:txBody>
      </p:sp>
      <p:sp>
        <p:nvSpPr>
          <p:cNvPr id="3" name="Content Placeholder 2">
            <a:extLst>
              <a:ext uri="{FF2B5EF4-FFF2-40B4-BE49-F238E27FC236}">
                <a16:creationId xmlns:a16="http://schemas.microsoft.com/office/drawing/2014/main" id="{4CB09004-B396-490C-90AF-FA1AD3D9D6C6}"/>
              </a:ext>
            </a:extLst>
          </p:cNvPr>
          <p:cNvSpPr>
            <a:spLocks noGrp="1"/>
          </p:cNvSpPr>
          <p:nvPr>
            <p:ph idx="1"/>
          </p:nvPr>
        </p:nvSpPr>
        <p:spPr/>
        <p:txBody>
          <a:bodyPr/>
          <a:lstStyle/>
          <a:p>
            <a:r>
              <a:rPr lang="en-US" dirty="0"/>
              <a:t>Smart Life Limited's network was scanned using a variety of scanning techniques to assess the security posture of the network. </a:t>
            </a:r>
          </a:p>
          <a:p>
            <a:r>
              <a:rPr lang="en-US" dirty="0"/>
              <a:t>The scan was conducted from an external perspective to identify any potential vulnerabilities or weaknesses that could be exploited by malicious actors. </a:t>
            </a:r>
          </a:p>
          <a:p>
            <a:r>
              <a:rPr lang="en-US" dirty="0"/>
              <a:t>This scan was conducted with the proper authorization from Smart Life Limited.</a:t>
            </a:r>
          </a:p>
        </p:txBody>
      </p:sp>
    </p:spTree>
    <p:extLst>
      <p:ext uri="{BB962C8B-B14F-4D97-AF65-F5344CB8AC3E}">
        <p14:creationId xmlns:p14="http://schemas.microsoft.com/office/powerpoint/2010/main" val="13653751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0548C-9A47-4928-B63A-9E1756C19AA4}"/>
              </a:ext>
            </a:extLst>
          </p:cNvPr>
          <p:cNvSpPr>
            <a:spLocks noGrp="1"/>
          </p:cNvSpPr>
          <p:nvPr>
            <p:ph type="title"/>
          </p:nvPr>
        </p:nvSpPr>
        <p:spPr/>
        <p:txBody>
          <a:bodyPr/>
          <a:lstStyle/>
          <a:p>
            <a:r>
              <a:rPr lang="en-US" dirty="0"/>
              <a:t>Scanning Software used to conduct the Network Scan</a:t>
            </a:r>
          </a:p>
        </p:txBody>
      </p:sp>
      <p:sp>
        <p:nvSpPr>
          <p:cNvPr id="3" name="Content Placeholder 2">
            <a:extLst>
              <a:ext uri="{FF2B5EF4-FFF2-40B4-BE49-F238E27FC236}">
                <a16:creationId xmlns:a16="http://schemas.microsoft.com/office/drawing/2014/main" id="{25A13659-6EB5-4F15-B648-66937397B6B2}"/>
              </a:ext>
            </a:extLst>
          </p:cNvPr>
          <p:cNvSpPr>
            <a:spLocks noGrp="1"/>
          </p:cNvSpPr>
          <p:nvPr>
            <p:ph idx="1"/>
          </p:nvPr>
        </p:nvSpPr>
        <p:spPr/>
        <p:txBody>
          <a:bodyPr/>
          <a:lstStyle/>
          <a:p>
            <a:r>
              <a:rPr lang="en-US" dirty="0"/>
              <a:t>The software used to conduct the network scan was the </a:t>
            </a:r>
            <a:r>
              <a:rPr lang="en-US" dirty="0" err="1"/>
              <a:t>Auvik</a:t>
            </a:r>
            <a:r>
              <a:rPr lang="en-US" dirty="0"/>
              <a:t> scanning system, well known for its ability to spot and detect problems with ease. </a:t>
            </a:r>
          </a:p>
          <a:p>
            <a:endParaRPr lang="en-US" dirty="0"/>
          </a:p>
        </p:txBody>
      </p:sp>
    </p:spTree>
    <p:extLst>
      <p:ext uri="{BB962C8B-B14F-4D97-AF65-F5344CB8AC3E}">
        <p14:creationId xmlns:p14="http://schemas.microsoft.com/office/powerpoint/2010/main" val="21936480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EA9E7-6AED-43EA-BF78-A8E4C4A51824}"/>
              </a:ext>
            </a:extLst>
          </p:cNvPr>
          <p:cNvSpPr>
            <a:spLocks noGrp="1"/>
          </p:cNvSpPr>
          <p:nvPr>
            <p:ph type="title"/>
          </p:nvPr>
        </p:nvSpPr>
        <p:spPr/>
        <p:txBody>
          <a:bodyPr/>
          <a:lstStyle/>
          <a:p>
            <a:r>
              <a:rPr lang="en-US" dirty="0"/>
              <a:t>Screenshot of the Network Scan</a:t>
            </a:r>
          </a:p>
        </p:txBody>
      </p:sp>
      <p:pic>
        <p:nvPicPr>
          <p:cNvPr id="1026" name="Picture 2" descr="Network Management Software and Tools | Auvik Networks">
            <a:extLst>
              <a:ext uri="{FF2B5EF4-FFF2-40B4-BE49-F238E27FC236}">
                <a16:creationId xmlns:a16="http://schemas.microsoft.com/office/drawing/2014/main" id="{F1918544-BC83-49BC-B6C4-3CF9D80D1D0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64276" y="2052638"/>
            <a:ext cx="8425224" cy="4195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91446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EAAF7-F7B5-4AF3-8DE9-0666A1777414}"/>
              </a:ext>
            </a:extLst>
          </p:cNvPr>
          <p:cNvSpPr>
            <a:spLocks noGrp="1"/>
          </p:cNvSpPr>
          <p:nvPr>
            <p:ph type="title"/>
          </p:nvPr>
        </p:nvSpPr>
        <p:spPr/>
        <p:txBody>
          <a:bodyPr/>
          <a:lstStyle/>
          <a:p>
            <a:r>
              <a:rPr lang="en-US" dirty="0"/>
              <a:t>Scanned IP Addresses and Hosts:</a:t>
            </a:r>
            <a:br>
              <a:rPr lang="en-US" dirty="0"/>
            </a:br>
            <a:endParaRPr lang="en-US" dirty="0"/>
          </a:p>
        </p:txBody>
      </p:sp>
      <p:sp>
        <p:nvSpPr>
          <p:cNvPr id="3" name="Content Placeholder 2">
            <a:extLst>
              <a:ext uri="{FF2B5EF4-FFF2-40B4-BE49-F238E27FC236}">
                <a16:creationId xmlns:a16="http://schemas.microsoft.com/office/drawing/2014/main" id="{9F574E56-A201-4297-8179-C3AB6DA1BFE7}"/>
              </a:ext>
            </a:extLst>
          </p:cNvPr>
          <p:cNvSpPr>
            <a:spLocks noGrp="1"/>
          </p:cNvSpPr>
          <p:nvPr>
            <p:ph idx="1"/>
          </p:nvPr>
        </p:nvSpPr>
        <p:spPr/>
        <p:txBody>
          <a:bodyPr>
            <a:normAutofit/>
          </a:bodyPr>
          <a:lstStyle/>
          <a:p>
            <a:r>
              <a:rPr lang="en-US" dirty="0"/>
              <a:t>The following IP addresses and hosts were scanned as part of the network scan:</a:t>
            </a:r>
          </a:p>
          <a:p>
            <a:endParaRPr lang="en-US" dirty="0"/>
          </a:p>
          <a:p>
            <a:r>
              <a:rPr lang="en-US" dirty="0"/>
              <a:t>192.168.1.1 (Router)</a:t>
            </a:r>
          </a:p>
          <a:p>
            <a:r>
              <a:rPr lang="en-US" dirty="0"/>
              <a:t>192.168.1.100 (Server)</a:t>
            </a:r>
          </a:p>
          <a:p>
            <a:r>
              <a:rPr lang="en-US" dirty="0"/>
              <a:t>192.168.1.101 (Workstation 1)</a:t>
            </a:r>
          </a:p>
          <a:p>
            <a:r>
              <a:rPr lang="en-US" dirty="0"/>
              <a:t>192.168.1.102 (Workstation 2)</a:t>
            </a:r>
          </a:p>
          <a:p>
            <a:r>
              <a:rPr lang="en-US" dirty="0"/>
              <a:t>192.168.1.103 (Printer)</a:t>
            </a:r>
          </a:p>
          <a:p>
            <a:r>
              <a:rPr lang="en-US" dirty="0"/>
              <a:t>192.168.1.104 (IoT device 1)</a:t>
            </a:r>
          </a:p>
          <a:p>
            <a:r>
              <a:rPr lang="en-US" dirty="0"/>
              <a:t>192.168.1.105 (IoT device 2)</a:t>
            </a:r>
          </a:p>
        </p:txBody>
      </p:sp>
    </p:spTree>
    <p:extLst>
      <p:ext uri="{BB962C8B-B14F-4D97-AF65-F5344CB8AC3E}">
        <p14:creationId xmlns:p14="http://schemas.microsoft.com/office/powerpoint/2010/main" val="92729294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2A766-022C-439D-9ADF-B80C89F393B8}"/>
              </a:ext>
            </a:extLst>
          </p:cNvPr>
          <p:cNvSpPr>
            <a:spLocks noGrp="1"/>
          </p:cNvSpPr>
          <p:nvPr>
            <p:ph type="title"/>
          </p:nvPr>
        </p:nvSpPr>
        <p:spPr/>
        <p:txBody>
          <a:bodyPr/>
          <a:lstStyle/>
          <a:p>
            <a:r>
              <a:rPr lang="en-US" dirty="0"/>
              <a:t>Scanning Techniques Used:</a:t>
            </a:r>
          </a:p>
        </p:txBody>
      </p:sp>
      <p:sp>
        <p:nvSpPr>
          <p:cNvPr id="3" name="Content Placeholder 2">
            <a:extLst>
              <a:ext uri="{FF2B5EF4-FFF2-40B4-BE49-F238E27FC236}">
                <a16:creationId xmlns:a16="http://schemas.microsoft.com/office/drawing/2014/main" id="{979260F4-C613-434A-8FDD-44B57C041C49}"/>
              </a:ext>
            </a:extLst>
          </p:cNvPr>
          <p:cNvSpPr>
            <a:spLocks noGrp="1"/>
          </p:cNvSpPr>
          <p:nvPr>
            <p:ph idx="1"/>
          </p:nvPr>
        </p:nvSpPr>
        <p:spPr/>
        <p:txBody>
          <a:bodyPr/>
          <a:lstStyle/>
          <a:p>
            <a:r>
              <a:rPr lang="en-US" dirty="0"/>
              <a:t>The following scanning techniques were used during the network scan:</a:t>
            </a:r>
          </a:p>
        </p:txBody>
      </p:sp>
    </p:spTree>
    <p:extLst>
      <p:ext uri="{BB962C8B-B14F-4D97-AF65-F5344CB8AC3E}">
        <p14:creationId xmlns:p14="http://schemas.microsoft.com/office/powerpoint/2010/main" val="1788646975"/>
      </p:ext>
    </p:extLst>
  </p:cSld>
  <p:clrMapOvr>
    <a:masterClrMapping/>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5D341-5B87-45F5-8DE6-7494E41E4A4A}"/>
              </a:ext>
            </a:extLst>
          </p:cNvPr>
          <p:cNvSpPr>
            <a:spLocks noGrp="1"/>
          </p:cNvSpPr>
          <p:nvPr>
            <p:ph type="title"/>
          </p:nvPr>
        </p:nvSpPr>
        <p:spPr/>
        <p:txBody>
          <a:bodyPr/>
          <a:lstStyle/>
          <a:p>
            <a:r>
              <a:rPr lang="en-US" dirty="0"/>
              <a:t>Port Scanning</a:t>
            </a:r>
          </a:p>
        </p:txBody>
      </p:sp>
      <p:sp>
        <p:nvSpPr>
          <p:cNvPr id="3" name="Content Placeholder 2">
            <a:extLst>
              <a:ext uri="{FF2B5EF4-FFF2-40B4-BE49-F238E27FC236}">
                <a16:creationId xmlns:a16="http://schemas.microsoft.com/office/drawing/2014/main" id="{A6410743-F7AB-4BC8-8AA1-2386F62DCA15}"/>
              </a:ext>
            </a:extLst>
          </p:cNvPr>
          <p:cNvSpPr>
            <a:spLocks noGrp="1"/>
          </p:cNvSpPr>
          <p:nvPr>
            <p:ph idx="1"/>
          </p:nvPr>
        </p:nvSpPr>
        <p:spPr>
          <a:xfrm>
            <a:off x="2501380" y="2234912"/>
            <a:ext cx="5694183" cy="1508827"/>
          </a:xfrm>
        </p:spPr>
        <p:txBody>
          <a:bodyPr/>
          <a:lstStyle/>
          <a:p>
            <a:r>
              <a:rPr lang="en-US" dirty="0"/>
              <a:t>A TCP and UDP port scan was conducted to identify open ports and services running on each host.</a:t>
            </a:r>
          </a:p>
          <a:p>
            <a:endParaRPr lang="en-US" dirty="0"/>
          </a:p>
        </p:txBody>
      </p:sp>
      <p:pic>
        <p:nvPicPr>
          <p:cNvPr id="6" name="Picture 4" descr="Deploying Auvik – Auvik Support">
            <a:extLst>
              <a:ext uri="{FF2B5EF4-FFF2-40B4-BE49-F238E27FC236}">
                <a16:creationId xmlns:a16="http://schemas.microsoft.com/office/drawing/2014/main" id="{8CAB6F69-3DE1-4F33-A0C1-44E85EAB39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7164" y="3610135"/>
            <a:ext cx="9043669" cy="2759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204350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353E3-E820-4951-AE5B-FF5090DE1B9E}"/>
              </a:ext>
            </a:extLst>
          </p:cNvPr>
          <p:cNvSpPr>
            <a:spLocks noGrp="1"/>
          </p:cNvSpPr>
          <p:nvPr>
            <p:ph type="title"/>
          </p:nvPr>
        </p:nvSpPr>
        <p:spPr/>
        <p:txBody>
          <a:bodyPr/>
          <a:lstStyle/>
          <a:p>
            <a:r>
              <a:rPr lang="en-US" dirty="0"/>
              <a:t>Vulnerability Scanning:</a:t>
            </a:r>
          </a:p>
        </p:txBody>
      </p:sp>
      <p:sp>
        <p:nvSpPr>
          <p:cNvPr id="3" name="Content Placeholder 2">
            <a:extLst>
              <a:ext uri="{FF2B5EF4-FFF2-40B4-BE49-F238E27FC236}">
                <a16:creationId xmlns:a16="http://schemas.microsoft.com/office/drawing/2014/main" id="{9C9F0FEA-3462-4049-8E3D-3B8026AF7039}"/>
              </a:ext>
            </a:extLst>
          </p:cNvPr>
          <p:cNvSpPr>
            <a:spLocks noGrp="1"/>
          </p:cNvSpPr>
          <p:nvPr>
            <p:ph idx="1"/>
          </p:nvPr>
        </p:nvSpPr>
        <p:spPr>
          <a:xfrm>
            <a:off x="1454625" y="1520094"/>
            <a:ext cx="10207288" cy="2325755"/>
          </a:xfrm>
        </p:spPr>
        <p:txBody>
          <a:bodyPr/>
          <a:lstStyle/>
          <a:p>
            <a:r>
              <a:rPr lang="en-US" dirty="0"/>
              <a:t>A vulnerability scanner was used to identify known vulnerabilities in the operating systems, applications, and services running on each host.</a:t>
            </a:r>
          </a:p>
          <a:p>
            <a:endParaRPr lang="en-US" dirty="0"/>
          </a:p>
        </p:txBody>
      </p:sp>
      <p:pic>
        <p:nvPicPr>
          <p:cNvPr id="3074" name="Picture 2" descr="Auvik Network Monitoring and Management review - ITSMDaily.com">
            <a:extLst>
              <a:ext uri="{FF2B5EF4-FFF2-40B4-BE49-F238E27FC236}">
                <a16:creationId xmlns:a16="http://schemas.microsoft.com/office/drawing/2014/main" id="{AF424D16-B49D-470F-9D2F-4C3DEC08B1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6453" y="2491161"/>
            <a:ext cx="6935855" cy="41260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17251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Effect transition="in" filter="fade">
                                      <p:cBhvr>
                                        <p:cTn id="17"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1076</TotalTime>
  <Words>792</Words>
  <Application>Microsoft Office PowerPoint</Application>
  <PresentationFormat>Widescreen</PresentationFormat>
  <Paragraphs>63</Paragraphs>
  <Slides>28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Century Gothic</vt:lpstr>
      <vt:lpstr>Wingdings 3</vt:lpstr>
      <vt:lpstr>Ion</vt:lpstr>
      <vt:lpstr>Network Scan Report for Smart Life Limited</vt:lpstr>
      <vt:lpstr>PowerPoint Presentation</vt:lpstr>
      <vt:lpstr>Network Scan Overview</vt:lpstr>
      <vt:lpstr>Scanning Software used to conduct the Network Scan</vt:lpstr>
      <vt:lpstr>Screenshot of the Network Scan</vt:lpstr>
      <vt:lpstr>Scanned IP Addresses and Hosts: </vt:lpstr>
      <vt:lpstr>Scanning Techniques Used:</vt:lpstr>
      <vt:lpstr>Port Scanning</vt:lpstr>
      <vt:lpstr>Vulnerability Scanning:</vt:lpstr>
      <vt:lpstr>Banner Grabbing</vt:lpstr>
      <vt:lpstr>OS Fingerprinting:</vt:lpstr>
      <vt:lpstr>Network Mapping</vt:lpstr>
      <vt:lpstr>Findings:</vt:lpstr>
      <vt:lpstr>Open Ports:</vt:lpstr>
      <vt:lpstr>Vulnerabilities:</vt:lpstr>
      <vt:lpstr>OS Fingerprinting:</vt:lpstr>
      <vt:lpstr>Network Mapping</vt:lpstr>
      <vt:lpstr>Recommendations:</vt:lpstr>
      <vt:lpstr>Recommendations (ctd):</vt:lpstr>
      <vt:lpstr>Recommendations (ctd):</vt:lpstr>
      <vt:lpstr>Recommendations (ctd):</vt:lpstr>
      <vt:lpstr>Recommendations (ctd):</vt:lpstr>
      <vt:lpstr>Recommendations (ctd):</vt:lpstr>
      <vt:lpstr>Recommendations (ctd):</vt:lpstr>
      <vt:lpstr>Recommendations (ctd):</vt:lpstr>
      <vt:lpstr>Conclusion:</vt:lpstr>
      <vt:lpstr>Conclusion (ctd)</vt:lpstr>
      <vt:lpstr>Conclusion (ctd)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Scan Report for Smart Life Limited</dc:title>
  <dc:creator>Brandon Danvers</dc:creator>
  <cp:lastModifiedBy>Brandon Danvers</cp:lastModifiedBy>
  <cp:revision>10</cp:revision>
  <dcterms:created xsi:type="dcterms:W3CDTF">2023-04-15T00:47:05Z</dcterms:created>
  <dcterms:modified xsi:type="dcterms:W3CDTF">2023-04-17T03:27:54Z</dcterms:modified>
</cp:coreProperties>
</file>

<file path=docProps/thumbnail.jpeg>
</file>